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3"/>
  </p:notesMasterIdLst>
  <p:sldIdLst>
    <p:sldId id="256" r:id="rId2"/>
    <p:sldId id="258" r:id="rId3"/>
    <p:sldId id="259" r:id="rId4"/>
    <p:sldId id="294" r:id="rId5"/>
    <p:sldId id="282" r:id="rId6"/>
    <p:sldId id="278" r:id="rId7"/>
    <p:sldId id="279" r:id="rId8"/>
    <p:sldId id="281" r:id="rId9"/>
    <p:sldId id="283" r:id="rId10"/>
    <p:sldId id="280" r:id="rId11"/>
    <p:sldId id="267" r:id="rId12"/>
    <p:sldId id="302" r:id="rId13"/>
    <p:sldId id="301" r:id="rId14"/>
    <p:sldId id="268" r:id="rId15"/>
    <p:sldId id="271" r:id="rId16"/>
    <p:sldId id="269" r:id="rId17"/>
    <p:sldId id="270" r:id="rId18"/>
    <p:sldId id="272" r:id="rId19"/>
    <p:sldId id="261" r:id="rId20"/>
    <p:sldId id="303" r:id="rId21"/>
    <p:sldId id="265" r:id="rId22"/>
    <p:sldId id="275" r:id="rId23"/>
    <p:sldId id="304" r:id="rId24"/>
    <p:sldId id="277" r:id="rId25"/>
    <p:sldId id="296" r:id="rId26"/>
    <p:sldId id="264" r:id="rId27"/>
    <p:sldId id="263" r:id="rId28"/>
    <p:sldId id="285" r:id="rId29"/>
    <p:sldId id="286" r:id="rId30"/>
    <p:sldId id="287" r:id="rId31"/>
    <p:sldId id="305" r:id="rId32"/>
    <p:sldId id="306" r:id="rId33"/>
    <p:sldId id="307" r:id="rId34"/>
    <p:sldId id="288" r:id="rId35"/>
    <p:sldId id="289" r:id="rId36"/>
    <p:sldId id="290" r:id="rId37"/>
    <p:sldId id="291" r:id="rId38"/>
    <p:sldId id="297" r:id="rId39"/>
    <p:sldId id="300" r:id="rId40"/>
    <p:sldId id="292" r:id="rId41"/>
    <p:sldId id="293"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F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90012" autoAdjust="0"/>
  </p:normalViewPr>
  <p:slideViewPr>
    <p:cSldViewPr snapToGrid="0">
      <p:cViewPr varScale="1">
        <p:scale>
          <a:sx n="99" d="100"/>
          <a:sy n="99" d="100"/>
        </p:scale>
        <p:origin x="102" y="162"/>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29-08-19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09664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37989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8721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a:p>
            <a:endParaRPr lang="fr-BE" dirty="0"/>
          </a:p>
          <a:p>
            <a:r>
              <a:rPr lang="fr-BE" sz="1200" kern="1200" dirty="0">
                <a:solidFill>
                  <a:schemeClr val="tx1"/>
                </a:solidFill>
                <a:effectLst/>
                <a:latin typeface="+mn-lt"/>
                <a:ea typeface="+mn-ea"/>
                <a:cs typeface="+mn-cs"/>
              </a:rPr>
              <a:t>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22</a:t>
            </a:fld>
            <a:endParaRPr lang="fr-BE"/>
          </a:p>
        </p:txBody>
      </p:sp>
    </p:spTree>
    <p:extLst>
      <p:ext uri="{BB962C8B-B14F-4D97-AF65-F5344CB8AC3E}">
        <p14:creationId xmlns:p14="http://schemas.microsoft.com/office/powerpoint/2010/main" val="33642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26</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117837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10687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baseline="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fr-BE" dirty="0"/>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lvl1pPr>
              <a:defRPr sz="180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lvl1pPr>
              <a:defRPr sz="16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stat?searchtype=author&amp;query=Goodfellow%2C+I+J"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6.266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robot-machine-technology-science-312566/"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50000"/>
                  </a:schemeClr>
                </a:solidFill>
                <a:effectLst>
                  <a:outerShdw blurRad="38100" dist="38100" dir="2700000" algn="tl">
                    <a:srgbClr val="000000">
                      <a:alpha val="43137"/>
                    </a:srgbClr>
                  </a:outerShdw>
                </a:effectLst>
              </a:rPr>
              <a:t>Apprendre à collaborer </a:t>
            </a:r>
            <a:br>
              <a:rPr lang="fr-BE" sz="5400" b="1" dirty="0">
                <a:solidFill>
                  <a:schemeClr val="accent1">
                    <a:lumMod val="50000"/>
                  </a:schemeClr>
                </a:solidFill>
                <a:effectLst>
                  <a:outerShdw blurRad="38100" dist="38100" dir="2700000" algn="tl">
                    <a:srgbClr val="000000">
                      <a:alpha val="43137"/>
                    </a:srgbClr>
                  </a:outerShdw>
                </a:effectLst>
              </a:rPr>
            </a:br>
            <a:r>
              <a:rPr lang="fr-BE" sz="5400" b="1" dirty="0">
                <a:solidFill>
                  <a:schemeClr val="accent1">
                    <a:lumMod val="50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50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solidFill>
                  <a:schemeClr val="accent1">
                    <a:lumMod val="50000"/>
                  </a:schemeClr>
                </a:solidFill>
              </a:rPr>
              <a:t>30-08-2019</a:t>
            </a:r>
            <a:endParaRPr lang="fr-BE" dirty="0">
              <a:solidFill>
                <a:schemeClr val="accent1">
                  <a:lumMod val="50000"/>
                </a:schemeClr>
              </a:solidFill>
            </a:endParaRPr>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solidFill>
                  <a:schemeClr val="accent1">
                    <a:lumMod val="50000"/>
                  </a:schemeClr>
                </a:solidFill>
              </a:rPr>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5" y="1720575"/>
            <a:ext cx="1187786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quoi ?</a:t>
            </a: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des images </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et même plus … des vidéos, texte, voix, musique,…)</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Et plus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un cheval</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164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390965"/>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Initialement : un jeu de donnée (MNIST en noir/blanc et 10 classes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Objectif : Elargir le jeu de données</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Comment :</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Augmenter les nombres de classes</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Couvrir tous les canaux </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1 canal : Noir et Blanc =&gt; Niveau de gris</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3 canaux : RGB (Couleur)</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Complexifier les données (forme =&gt; photo) </a:t>
            </a:r>
          </a:p>
          <a:p>
            <a:pPr marL="914400" lvl="1" indent="-457200" eaLnBrk="0" fontAlgn="base" hangingPunct="0">
              <a:spcBef>
                <a:spcPct val="0"/>
              </a:spcBef>
              <a:spcAft>
                <a:spcPct val="0"/>
              </a:spcAft>
              <a:buFont typeface="+mj-lt"/>
              <a:buAutoNum type="arabicPeriod"/>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1590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 (0 à 9)</a:t>
            </a:r>
          </a:p>
          <a:p>
            <a:pPr lvl="7"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 	</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278935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p>
          <a:p>
            <a:pPr lvl="8"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4"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1104446" y="418694"/>
            <a:ext cx="9983105"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génératifs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64">
            <a:extLst>
              <a:ext uri="{FF2B5EF4-FFF2-40B4-BE49-F238E27FC236}">
                <a16:creationId xmlns:a16="http://schemas.microsoft.com/office/drawing/2014/main" id="{ACE86828-BBF5-42CC-8260-B1217666B46B}"/>
              </a:ext>
            </a:extLst>
          </p:cNvPr>
          <p:cNvSpPr>
            <a:spLocks noChangeArrowheads="1"/>
          </p:cNvSpPr>
          <p:nvPr/>
        </p:nvSpPr>
        <p:spPr bwMode="auto">
          <a:xfrm>
            <a:off x="157063" y="2464861"/>
            <a:ext cx="1187786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comment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avec une intelligence =&gt; réseaux de neurones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6482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565235" y="1357219"/>
            <a:ext cx="10074207" cy="4401205"/>
          </a:xfrm>
          <a:prstGeom prst="rect">
            <a:avLst/>
          </a:prstGeom>
          <a:noFill/>
        </p:spPr>
        <p:txBody>
          <a:bodyPr wrap="square" rtlCol="0">
            <a:spAutoFit/>
          </a:bodyPr>
          <a:lstStyle/>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Introduction</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 choix des jeux de données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réseaux de neurones génératifs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GAN (Generative </a:t>
            </a:r>
            <a:r>
              <a:rPr lang="fr-BE" sz="280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Adversarial Net)</a:t>
            </a:r>
            <a:endPar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CGAN (Conditional Generative Adversarial Net)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L’environnement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algorithmes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résultats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401247"/>
            <a:ext cx="11730134"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algn="ctr" eaLnBrk="0" fontAlgn="base" hangingPunct="0">
              <a:spcBef>
                <a:spcPct val="0"/>
              </a:spcBef>
              <a:spcAft>
                <a:spcPct val="0"/>
              </a:spcAft>
            </a:pPr>
            <a:r>
              <a:rPr lang="fr-BE" altLang="fr-FR" dirty="0">
                <a:solidFill>
                  <a:schemeClr val="accent1">
                    <a:lumMod val="50000"/>
                  </a:schemeClr>
                </a:solidFill>
                <a:latin typeface="Verdana" panose="020B0604030504040204" pitchFamily="34" charset="0"/>
                <a:cs typeface="Times New Roman" panose="02020603050405020304" pitchFamily="18" charset="0"/>
              </a:rPr>
              <a:t>(2014 : </a:t>
            </a:r>
            <a:r>
              <a:rPr lang="fr-BE" dirty="0">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Ian J. </a:t>
            </a:r>
            <a:r>
              <a:rPr lang="fr-BE" dirty="0" err="1">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Goodfellow</a:t>
            </a:r>
            <a:r>
              <a:rPr lang="fr-BE" dirty="0">
                <a:solidFill>
                  <a:schemeClr val="accent1">
                    <a:lumMod val="50000"/>
                  </a:schemeClr>
                </a:solidFill>
                <a:latin typeface="Verdana" panose="020B0604030504040204" pitchFamily="34" charset="0"/>
                <a:cs typeface="Times New Roman" panose="02020603050405020304" pitchFamily="18" charset="0"/>
              </a:rPr>
              <a:t> </a:t>
            </a:r>
            <a:r>
              <a:rPr lang="fr-BE" dirty="0">
                <a:solidFill>
                  <a:schemeClr val="accent1">
                    <a:lumMod val="50000"/>
                  </a:schemeClr>
                </a:solidFill>
                <a:latin typeface="Verdana" panose="020B0604030504040204" pitchFamily="34" charset="0"/>
                <a:cs typeface="Times New Roman" panose="02020603050405020304" pitchFamily="18" charset="0"/>
                <a:hlinkClick r:id="rId4"/>
              </a:rPr>
              <a:t>https://arxiv.org/abs/1406.2661</a:t>
            </a:r>
            <a:r>
              <a:rPr lang="fr-BE" dirty="0">
                <a:solidFill>
                  <a:schemeClr val="accent1">
                    <a:lumMod val="50000"/>
                  </a:schemeClr>
                </a:solidFill>
                <a:latin typeface="Verdana" panose="020B0604030504040204" pitchFamily="34" charset="0"/>
                <a:cs typeface="Times New Roman" panose="02020603050405020304" pitchFamily="18" charset="0"/>
              </a:rPr>
              <a:t>)</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la sortie</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générateur: Produire des images aussi réaliste que possible à partir de zéro</a:t>
            </a:r>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discriminateur : Identifier les vraies et fausses images</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Discriminateur = Enseignant</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79206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084" y="4231080"/>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50839" y="3850618"/>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86380" y="4176056"/>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99510" y="4604809"/>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56242" y="4054463"/>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33601" y="5086050"/>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403414" y="4531754"/>
            <a:ext cx="644836" cy="189866"/>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125338" y="4899799"/>
            <a:ext cx="2457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fr-BE" altLang="fr-FR" sz="1100" dirty="0">
                <a:latin typeface="Verdana" panose="020B0604030504040204" pitchFamily="34" charset="0"/>
                <a:ea typeface="Times New Roman" panose="02020603050405020304" pitchFamily="18" charset="0"/>
                <a:cs typeface="Times New Roman" panose="02020603050405020304" pitchFamily="18" charset="0"/>
              </a:rPr>
              <a:t>Entrée aléatoire structurée</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(Bruit blanc gaussien) </a:t>
            </a:r>
            <a:endParaRPr kumimoji="0" lang="fr-BE" altLang="fr-FR" sz="8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24C8F507-59F0-486D-959F-319FE44C628A}"/>
              </a:ext>
            </a:extLst>
          </p:cNvPr>
          <p:cNvSpPr/>
          <p:nvPr/>
        </p:nvSpPr>
        <p:spPr>
          <a:xfrm>
            <a:off x="5649410" y="2604275"/>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Rectangle 35">
            <a:extLst>
              <a:ext uri="{FF2B5EF4-FFF2-40B4-BE49-F238E27FC236}">
                <a16:creationId xmlns:a16="http://schemas.microsoft.com/office/drawing/2014/main" id="{07E60BB1-F59C-4743-BA1C-865E202B506E}"/>
              </a:ext>
            </a:extLst>
          </p:cNvPr>
          <p:cNvSpPr/>
          <p:nvPr/>
        </p:nvSpPr>
        <p:spPr>
          <a:xfrm>
            <a:off x="5678269" y="3734140"/>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Rectangle 36">
            <a:extLst>
              <a:ext uri="{FF2B5EF4-FFF2-40B4-BE49-F238E27FC236}">
                <a16:creationId xmlns:a16="http://schemas.microsoft.com/office/drawing/2014/main" id="{A25A127A-F93A-43F7-9F60-0352B64782D9}"/>
              </a:ext>
            </a:extLst>
          </p:cNvPr>
          <p:cNvSpPr/>
          <p:nvPr/>
        </p:nvSpPr>
        <p:spPr>
          <a:xfrm>
            <a:off x="6301098" y="3358853"/>
            <a:ext cx="8112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a:extLst>
              <a:ext uri="{FF2B5EF4-FFF2-40B4-BE49-F238E27FC236}">
                <a16:creationId xmlns:a16="http://schemas.microsoft.com/office/drawing/2014/main" id="{29081D0B-A601-43B7-8BC0-3253597C81CB}"/>
              </a:ext>
            </a:extLst>
          </p:cNvPr>
          <p:cNvSpPr/>
          <p:nvPr/>
        </p:nvSpPr>
        <p:spPr>
          <a:xfrm>
            <a:off x="5586430" y="2998562"/>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Ellipse 39">
            <a:extLst>
              <a:ext uri="{FF2B5EF4-FFF2-40B4-BE49-F238E27FC236}">
                <a16:creationId xmlns:a16="http://schemas.microsoft.com/office/drawing/2014/main" id="{2411419E-477C-4D9F-BB77-94A2EBE3F6DB}"/>
              </a:ext>
            </a:extLst>
          </p:cNvPr>
          <p:cNvSpPr/>
          <p:nvPr/>
        </p:nvSpPr>
        <p:spPr>
          <a:xfrm>
            <a:off x="5605539" y="3588845"/>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Ellipse 40">
            <a:extLst>
              <a:ext uri="{FF2B5EF4-FFF2-40B4-BE49-F238E27FC236}">
                <a16:creationId xmlns:a16="http://schemas.microsoft.com/office/drawing/2014/main" id="{931A8DDA-7A87-4873-9A71-F63DEC59292B}"/>
              </a:ext>
            </a:extLst>
          </p:cNvPr>
          <p:cNvSpPr/>
          <p:nvPr/>
        </p:nvSpPr>
        <p:spPr>
          <a:xfrm>
            <a:off x="6260467" y="3292567"/>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6" name="Connecteur droit 25">
            <a:extLst>
              <a:ext uri="{FF2B5EF4-FFF2-40B4-BE49-F238E27FC236}">
                <a16:creationId xmlns:a16="http://schemas.microsoft.com/office/drawing/2014/main" id="{AC08DFA1-2975-449A-ABAB-FCFCE6CB32CC}"/>
              </a:ext>
            </a:extLst>
          </p:cNvPr>
          <p:cNvCxnSpPr>
            <a:cxnSpLocks/>
            <a:stCxn id="10" idx="4"/>
            <a:endCxn id="41" idx="2"/>
          </p:cNvCxnSpPr>
          <p:nvPr/>
        </p:nvCxnSpPr>
        <p:spPr>
          <a:xfrm>
            <a:off x="5675333" y="3190381"/>
            <a:ext cx="585134" cy="198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Connecteur droit 45">
            <a:extLst>
              <a:ext uri="{FF2B5EF4-FFF2-40B4-BE49-F238E27FC236}">
                <a16:creationId xmlns:a16="http://schemas.microsoft.com/office/drawing/2014/main" id="{648AAA63-1E49-430A-B788-AF50C098533A}"/>
              </a:ext>
            </a:extLst>
          </p:cNvPr>
          <p:cNvCxnSpPr>
            <a:cxnSpLocks/>
            <a:stCxn id="40" idx="1"/>
            <a:endCxn id="41" idx="2"/>
          </p:cNvCxnSpPr>
          <p:nvPr/>
        </p:nvCxnSpPr>
        <p:spPr>
          <a:xfrm flipV="1">
            <a:off x="5631578" y="3388477"/>
            <a:ext cx="628889" cy="228459"/>
          </a:xfrm>
          <a:prstGeom prst="line">
            <a:avLst/>
          </a:prstGeom>
          <a:ln w="38100">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6" y="1529188"/>
            <a:ext cx="12025604"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Evolution des réseaux GANs classiques</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Apprentissage supervisé =&gt; On prend le contrôle de la sortie</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Conditionnels =&gt; On peux dialoguer avec le robot en posant nos conditions</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Principe : Ajout d’une information supplémentaire : Le label (y)</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9A12B4-D112-4B31-8788-D02D3BD9C55D}"/>
              </a:ext>
            </a:extLst>
          </p:cNvPr>
          <p:cNvSpPr txBox="1"/>
          <p:nvPr/>
        </p:nvSpPr>
        <p:spPr>
          <a:xfrm rot="20868758">
            <a:off x="9746014" y="4342297"/>
            <a:ext cx="2074802" cy="400110"/>
          </a:xfrm>
          <a:prstGeom prst="rect">
            <a:avLst/>
          </a:prstGeom>
          <a:noFill/>
          <a:ln>
            <a:solidFill>
              <a:schemeClr val="accent1"/>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Intéressant !!!</a:t>
            </a:r>
          </a:p>
        </p:txBody>
      </p:sp>
    </p:spTree>
    <p:extLst>
      <p:ext uri="{BB962C8B-B14F-4D97-AF65-F5344CB8AC3E}">
        <p14:creationId xmlns:p14="http://schemas.microsoft.com/office/powerpoint/2010/main" val="120340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Un exemple,   Moi :  Imite-moi un chiffre ou un nombre.</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3"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 Oui, mais lequel ?</a:t>
            </a:r>
          </a:p>
          <a:p>
            <a:pPr lvl="3"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Moi : Le nombre 648748454</a:t>
            </a: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E59AC9CE-B751-4257-BA5B-875F0B0F0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426541" y="2369764"/>
            <a:ext cx="771526" cy="910654"/>
          </a:xfrm>
          <a:prstGeom prst="rect">
            <a:avLst/>
          </a:prstGeom>
        </p:spPr>
      </p:pic>
      <p:pic>
        <p:nvPicPr>
          <p:cNvPr id="7" name="Image 6">
            <a:extLst>
              <a:ext uri="{FF2B5EF4-FFF2-40B4-BE49-F238E27FC236}">
                <a16:creationId xmlns:a16="http://schemas.microsoft.com/office/drawing/2014/main" id="{52E425D6-06AE-4F2D-872A-E45821658FA9}"/>
              </a:ext>
            </a:extLst>
          </p:cNvPr>
          <p:cNvPicPr>
            <a:picLocks noChangeAspect="1"/>
          </p:cNvPicPr>
          <p:nvPr/>
        </p:nvPicPr>
        <p:blipFill>
          <a:blip r:embed="rId4"/>
          <a:stretch>
            <a:fillRect/>
          </a:stretch>
        </p:blipFill>
        <p:spPr>
          <a:xfrm>
            <a:off x="3686175" y="4920180"/>
            <a:ext cx="2895600" cy="323850"/>
          </a:xfrm>
          <a:prstGeom prst="rect">
            <a:avLst/>
          </a:prstGeom>
        </p:spPr>
      </p:pic>
      <p:pic>
        <p:nvPicPr>
          <p:cNvPr id="16" name="Image 15">
            <a:extLst>
              <a:ext uri="{FF2B5EF4-FFF2-40B4-BE49-F238E27FC236}">
                <a16:creationId xmlns:a16="http://schemas.microsoft.com/office/drawing/2014/main" id="{99098826-F9CB-46FC-B859-94D2A7C964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512266" y="4536523"/>
            <a:ext cx="771526" cy="910654"/>
          </a:xfrm>
          <a:prstGeom prst="rect">
            <a:avLst/>
          </a:prstGeom>
        </p:spPr>
      </p:pic>
      <p:sp>
        <p:nvSpPr>
          <p:cNvPr id="15" name="ZoneTexte 14">
            <a:extLst>
              <a:ext uri="{FF2B5EF4-FFF2-40B4-BE49-F238E27FC236}">
                <a16:creationId xmlns:a16="http://schemas.microsoft.com/office/drawing/2014/main" id="{074472A9-4A74-41CF-AF27-97FCE8609798}"/>
              </a:ext>
            </a:extLst>
          </p:cNvPr>
          <p:cNvSpPr txBox="1"/>
          <p:nvPr/>
        </p:nvSpPr>
        <p:spPr>
          <a:xfrm rot="20868758">
            <a:off x="9253711" y="1187969"/>
            <a:ext cx="2656509" cy="923330"/>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Apprentissage par la vision</a:t>
            </a:r>
          </a:p>
          <a:p>
            <a:r>
              <a:rPr lang="fr-BE" dirty="0">
                <a:solidFill>
                  <a:srgbClr val="00B050"/>
                </a:solidFill>
                <a:latin typeface="Verdana" panose="020B0604030504040204" pitchFamily="34" charset="0"/>
                <a:cs typeface="Times New Roman" panose="02020603050405020304" pitchFamily="18" charset="0"/>
              </a:rPr>
              <a:t>Algo = Cgan_train.py</a:t>
            </a:r>
          </a:p>
        </p:txBody>
      </p:sp>
      <p:sp>
        <p:nvSpPr>
          <p:cNvPr id="17" name="ZoneTexte 16">
            <a:extLst>
              <a:ext uri="{FF2B5EF4-FFF2-40B4-BE49-F238E27FC236}">
                <a16:creationId xmlns:a16="http://schemas.microsoft.com/office/drawing/2014/main" id="{3ACE0A2C-FC96-4D0F-A93D-ADB1AC7AE830}"/>
              </a:ext>
            </a:extLst>
          </p:cNvPr>
          <p:cNvSpPr txBox="1"/>
          <p:nvPr/>
        </p:nvSpPr>
        <p:spPr>
          <a:xfrm>
            <a:off x="656539" y="3417858"/>
            <a:ext cx="1438961" cy="400110"/>
          </a:xfrm>
          <a:prstGeom prst="rect">
            <a:avLst/>
          </a:prstGeom>
          <a:noFill/>
          <a:ln>
            <a:solidFill>
              <a:srgbClr val="00B050"/>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Dialogue</a:t>
            </a:r>
          </a:p>
        </p:txBody>
      </p:sp>
      <p:sp>
        <p:nvSpPr>
          <p:cNvPr id="2" name="Flèche : haut 1">
            <a:extLst>
              <a:ext uri="{FF2B5EF4-FFF2-40B4-BE49-F238E27FC236}">
                <a16:creationId xmlns:a16="http://schemas.microsoft.com/office/drawing/2014/main" id="{F39BD69B-DD3C-47C7-A2C6-50BDF8CE28C9}"/>
              </a:ext>
            </a:extLst>
          </p:cNvPr>
          <p:cNvSpPr/>
          <p:nvPr/>
        </p:nvSpPr>
        <p:spPr>
          <a:xfrm rot="10800000">
            <a:off x="1933573" y="2187704"/>
            <a:ext cx="276225" cy="262740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22" name="ZoneTexte 21">
            <a:extLst>
              <a:ext uri="{FF2B5EF4-FFF2-40B4-BE49-F238E27FC236}">
                <a16:creationId xmlns:a16="http://schemas.microsoft.com/office/drawing/2014/main" id="{405586D3-2B0D-4985-B46D-FA98930E67DA}"/>
              </a:ext>
            </a:extLst>
          </p:cNvPr>
          <p:cNvSpPr txBox="1"/>
          <p:nvPr/>
        </p:nvSpPr>
        <p:spPr>
          <a:xfrm rot="20868758">
            <a:off x="6918194" y="4515704"/>
            <a:ext cx="2724013" cy="646331"/>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Imitation</a:t>
            </a:r>
          </a:p>
          <a:p>
            <a:r>
              <a:rPr lang="fr-BE" dirty="0">
                <a:solidFill>
                  <a:srgbClr val="00B050"/>
                </a:solidFill>
                <a:latin typeface="Verdana" panose="020B0604030504040204" pitchFamily="34" charset="0"/>
                <a:cs typeface="Times New Roman" panose="02020603050405020304" pitchFamily="18" charset="0"/>
              </a:rPr>
              <a:t>Algo= Cgan_test.py</a:t>
            </a:r>
          </a:p>
        </p:txBody>
      </p:sp>
    </p:spTree>
    <p:extLst>
      <p:ext uri="{BB962C8B-B14F-4D97-AF65-F5344CB8AC3E}">
        <p14:creationId xmlns:p14="http://schemas.microsoft.com/office/powerpoint/2010/main" val="265609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2228445" y="2750656"/>
            <a:ext cx="3699821" cy="1107996"/>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a:t>
            </a:r>
            <a:r>
              <a:rPr lang="fr-BE" sz="1200" dirty="0">
                <a:solidFill>
                  <a:srgbClr val="00B050"/>
                </a:solidFill>
              </a:rPr>
              <a:t>classes</a:t>
            </a:r>
            <a:r>
              <a:rPr lang="fr-BE" sz="1200" dirty="0"/>
              <a:t> x 128) &amp; </a:t>
            </a:r>
            <a:r>
              <a:rPr lang="fr-BE" sz="1200" dirty="0" err="1"/>
              <a:t>LeakyReLU</a:t>
            </a:r>
            <a:r>
              <a:rPr lang="fr-BE" sz="1200" dirty="0"/>
              <a:t>(0,2) &amp;</a:t>
            </a:r>
          </a:p>
          <a:p>
            <a:r>
              <a:rPr lang="fr-BE" sz="1200" dirty="0"/>
              <a:t>… </a:t>
            </a:r>
            <a:r>
              <a:rPr lang="fr-BE" sz="1200" dirty="0" err="1"/>
              <a:t>Linear&amp;LeakyReLU</a:t>
            </a:r>
            <a:r>
              <a:rPr lang="fr-BE" sz="1200" dirty="0"/>
              <a:t> &amp; … (x3) (128 =&gt; 1024)</a:t>
            </a:r>
          </a:p>
          <a:p>
            <a:r>
              <a:rPr lang="fr-BE" sz="1200" dirty="0" err="1"/>
              <a:t>Linear</a:t>
            </a:r>
            <a:r>
              <a:rPr lang="fr-BE" sz="1200" dirty="0"/>
              <a:t> (1024 x </a:t>
            </a:r>
            <a:r>
              <a:rPr lang="fr-BE" sz="1200" dirty="0" err="1">
                <a:solidFill>
                  <a:srgbClr val="0070C0"/>
                </a:solidFill>
              </a:rPr>
              <a:t>img_shape</a:t>
            </a:r>
            <a:r>
              <a:rPr lang="fr-BE" sz="1200" dirty="0"/>
              <a:t>) &amp; </a:t>
            </a:r>
            <a:r>
              <a:rPr lang="fr-BE" sz="1200" dirty="0" err="1"/>
              <a:t>Tanh</a:t>
            </a:r>
            <a:r>
              <a:rPr lang="fr-BE" sz="1200" dirty="0"/>
              <a:t> (</a:t>
            </a:r>
            <a:r>
              <a:rPr lang="fr-BE" sz="1200" dirty="0" err="1">
                <a:solidFill>
                  <a:srgbClr val="0070C0"/>
                </a:solidFill>
              </a:rPr>
              <a:t>img_shape</a:t>
            </a:r>
            <a:r>
              <a:rPr lang="fr-BE" sz="12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34199" y="4106171"/>
            <a:ext cx="5041194" cy="830997"/>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 (#(</a:t>
            </a:r>
            <a:r>
              <a:rPr lang="fr-BE" sz="1200" dirty="0">
                <a:solidFill>
                  <a:srgbClr val="00B050"/>
                </a:solidFill>
              </a:rPr>
              <a:t>classes</a:t>
            </a:r>
            <a:r>
              <a:rPr lang="fr-BE" sz="1200" dirty="0"/>
              <a:t> + </a:t>
            </a:r>
            <a:r>
              <a:rPr lang="fr-BE" sz="1200" dirty="0" err="1">
                <a:solidFill>
                  <a:srgbClr val="0070C0"/>
                </a:solidFill>
              </a:rPr>
              <a:t>img_shape</a:t>
            </a:r>
            <a:r>
              <a:rPr lang="fr-BE" sz="1200" dirty="0"/>
              <a:t>) x 512) &amp;</a:t>
            </a:r>
          </a:p>
          <a:p>
            <a:r>
              <a:rPr lang="fr-BE" sz="1200" dirty="0"/>
              <a:t>…</a:t>
            </a:r>
            <a:r>
              <a:rPr lang="fr-BE" sz="1200" dirty="0" err="1"/>
              <a:t>LeakyReLU</a:t>
            </a:r>
            <a:r>
              <a:rPr lang="fr-BE" sz="1200" dirty="0"/>
              <a:t>(0,2) &amp; </a:t>
            </a:r>
            <a:r>
              <a:rPr lang="fr-BE" sz="1200" dirty="0" err="1"/>
              <a:t>Linear</a:t>
            </a:r>
            <a:r>
              <a:rPr lang="fr-BE" sz="1200" dirty="0"/>
              <a:t> &amp; Dropout(0,4) &amp; … (x2)(512 =&gt; 512)</a:t>
            </a:r>
          </a:p>
          <a:p>
            <a:r>
              <a:rPr lang="fr-BE" sz="1200" dirty="0" err="1"/>
              <a:t>LeakyreLU</a:t>
            </a:r>
            <a:r>
              <a:rPr lang="fr-BE" sz="1200" dirty="0"/>
              <a:t> &amp; </a:t>
            </a:r>
            <a:r>
              <a:rPr lang="fr-BE" sz="1200" dirty="0" err="1"/>
              <a:t>Linear</a:t>
            </a:r>
            <a:r>
              <a:rPr lang="fr-BE" sz="12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092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générateur veut maximiser l’erreur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endParaRPr lang="fr-BE" sz="2400" i="1" dirty="0">
                  <a:solidFill>
                    <a:schemeClr val="accent1">
                      <a:lumMod val="50000"/>
                    </a:schemeClr>
                  </a:solidFill>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092963"/>
              </a:xfrm>
              <a:prstGeom prst="rect">
                <a:avLst/>
              </a:prstGeom>
              <a:blipFill>
                <a:blip r:embed="rId3"/>
                <a:stretch>
                  <a:fillRect l="-684" t="-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 </a:t>
            </a:r>
            <a:r>
              <a:rPr lang="fr-BE" altLang="fr-FR" sz="2400" dirty="0">
                <a:solidFill>
                  <a:srgbClr val="203864"/>
                </a:solidFill>
                <a:latin typeface="Verdana" panose="020B0604030504040204" pitchFamily="34" charset="0"/>
                <a:cs typeface="Times New Roman" panose="02020603050405020304" pitchFamily="18" charset="0"/>
              </a:rPr>
              <a:t>projet</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Types d’apprentissage</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code de base contient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Architecture</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du générateur et</a:t>
            </a:r>
            <a:r>
              <a:rPr lang="fr-BE" altLang="fr-FR" sz="2400" dirty="0">
                <a:solidFill>
                  <a:schemeClr val="accent1">
                    <a:lumMod val="50000"/>
                  </a:schemeClr>
                </a:solidFill>
                <a:latin typeface="Arial" panose="020B0604020202020204" pitchFamily="34" charset="0"/>
              </a:rPr>
              <a:t> du discriminateur</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Optimisateur (Adam)</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Génération des échantillons d’images sur base d’apprentissage</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Exécution en ligne de commande</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788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Mon apport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1) Outil de développement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Ajout des menus des configurations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Arborescence de sauvegarde</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2) Exploitation de l’apprentissage</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Récupération et sauvegarder des poids et biais du modèles (optimaux et progressif)</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Exportation du fichier de paramétrage</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9418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3) Un environnement de test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générer les images instantanément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tester les modèles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Exécution sur CPU</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4) Visualisation des </a:t>
            </a:r>
            <a:r>
              <a:rPr lang="fr-BE" altLang="fr-FR" sz="2400" u="sng" dirty="0" err="1">
                <a:solidFill>
                  <a:schemeClr val="accent1">
                    <a:lumMod val="50000"/>
                  </a:schemeClr>
                </a:solidFill>
                <a:latin typeface="Arial" panose="020B0604020202020204" pitchFamily="34" charset="0"/>
              </a:rPr>
              <a:t>Loss</a:t>
            </a:r>
            <a:endParaRPr lang="fr-BE" altLang="fr-FR" sz="2400" u="sng"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Sauvegarde à chaque </a:t>
            </a:r>
            <a:r>
              <a:rPr lang="fr-BE" altLang="fr-FR" sz="2400" dirty="0" err="1">
                <a:solidFill>
                  <a:schemeClr val="accent1">
                    <a:lumMod val="50000"/>
                  </a:schemeClr>
                </a:solidFill>
                <a:latin typeface="Arial" panose="020B0604020202020204" pitchFamily="34" charset="0"/>
              </a:rPr>
              <a:t>epoch</a:t>
            </a:r>
            <a:r>
              <a:rPr lang="fr-BE" altLang="fr-FR" sz="2400" dirty="0">
                <a:solidFill>
                  <a:schemeClr val="accent1">
                    <a:lumMod val="50000"/>
                  </a:schemeClr>
                </a:solidFill>
                <a:latin typeface="Arial" panose="020B0604020202020204" pitchFamily="34" charset="0"/>
              </a:rPr>
              <a:t> sous fichier </a:t>
            </a:r>
            <a:r>
              <a:rPr lang="fr-BE" altLang="fr-FR" sz="2400" dirty="0" err="1">
                <a:solidFill>
                  <a:schemeClr val="accent1">
                    <a:lumMod val="50000"/>
                  </a:schemeClr>
                </a:solidFill>
                <a:latin typeface="Arial" panose="020B0604020202020204" pitchFamily="34" charset="0"/>
              </a:rPr>
              <a:t>fichier</a:t>
            </a:r>
            <a:r>
              <a:rPr lang="fr-BE" altLang="fr-FR" sz="2400" dirty="0">
                <a:solidFill>
                  <a:schemeClr val="accent1">
                    <a:lumMod val="50000"/>
                  </a:schemeClr>
                </a:solidFill>
                <a:latin typeface="Arial" panose="020B0604020202020204" pitchFamily="34" charset="0"/>
              </a:rPr>
              <a:t> csv (facilité d’exploitation)</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Affichage des graphiques (</a:t>
            </a:r>
            <a:r>
              <a:rPr lang="fr-BE" altLang="fr-FR" sz="2400" dirty="0" err="1">
                <a:solidFill>
                  <a:schemeClr val="accent1">
                    <a:lumMod val="50000"/>
                  </a:schemeClr>
                </a:solidFill>
                <a:latin typeface="Arial" panose="020B0604020202020204" pitchFamily="34" charset="0"/>
              </a:rPr>
              <a:t>Loss</a:t>
            </a:r>
            <a:r>
              <a:rPr lang="fr-BE" altLang="fr-FR" sz="2400" dirty="0">
                <a:solidFill>
                  <a:schemeClr val="accent1">
                    <a:lumMod val="50000"/>
                  </a:schemeClr>
                </a:solidFill>
                <a:latin typeface="Arial" panose="020B0604020202020204" pitchFamily="34" charset="0"/>
              </a:rPr>
              <a:t> générateur et discriminateur)</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2419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509" y="2089647"/>
            <a:ext cx="3257550" cy="3257550"/>
          </a:xfrm>
          <a:prstGeom prst="rect">
            <a:avLst/>
          </a:prstGeom>
        </p:spPr>
      </p:pic>
      <p:pic>
        <p:nvPicPr>
          <p:cNvPr id="5" name="Image 4">
            <a:extLst>
              <a:ext uri="{FF2B5EF4-FFF2-40B4-BE49-F238E27FC236}">
                <a16:creationId xmlns:a16="http://schemas.microsoft.com/office/drawing/2014/main" id="{249E5574-C74A-41EA-8A5E-A9BAFE7E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41363"/>
            <a:ext cx="4494742" cy="590550"/>
          </a:xfrm>
          <a:prstGeom prst="rect">
            <a:avLst/>
          </a:prstGeom>
        </p:spPr>
      </p:pic>
      <p:sp>
        <p:nvSpPr>
          <p:cNvPr id="6" name="ZoneTexte 5">
            <a:extLst>
              <a:ext uri="{FF2B5EF4-FFF2-40B4-BE49-F238E27FC236}">
                <a16:creationId xmlns:a16="http://schemas.microsoft.com/office/drawing/2014/main" id="{D3FCC731-50B7-41FF-803D-357232D3E903}"/>
              </a:ext>
            </a:extLst>
          </p:cNvPr>
          <p:cNvSpPr txBox="1"/>
          <p:nvPr/>
        </p:nvSpPr>
        <p:spPr>
          <a:xfrm>
            <a:off x="6314684" y="1146713"/>
            <a:ext cx="5000626"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Ecris-moi la date du jour !</a:t>
            </a:r>
          </a:p>
        </p:txBody>
      </p:sp>
      <p:sp>
        <p:nvSpPr>
          <p:cNvPr id="22" name="ZoneTexte 21">
            <a:extLst>
              <a:ext uri="{FF2B5EF4-FFF2-40B4-BE49-F238E27FC236}">
                <a16:creationId xmlns:a16="http://schemas.microsoft.com/office/drawing/2014/main" id="{FBB8F591-DD05-4565-A7E9-70B374975873}"/>
              </a:ext>
            </a:extLst>
          </p:cNvPr>
          <p:cNvSpPr txBox="1"/>
          <p:nvPr/>
        </p:nvSpPr>
        <p:spPr>
          <a:xfrm>
            <a:off x="6314684" y="2908877"/>
            <a:ext cx="5000626"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les numéros gagnants du </a:t>
            </a:r>
            <a:r>
              <a:rPr lang="fr-BE" sz="2400" dirty="0" err="1">
                <a:solidFill>
                  <a:schemeClr val="accent1">
                    <a:lumMod val="50000"/>
                  </a:schemeClr>
                </a:solidFill>
                <a:latin typeface="Verdana" panose="020B0604030504040204" pitchFamily="34" charset="0"/>
                <a:cs typeface="Times New Roman" panose="02020603050405020304" pitchFamily="18" charset="0"/>
              </a:rPr>
              <a:t>lotto</a:t>
            </a:r>
            <a:r>
              <a:rPr lang="fr-BE" sz="2400" dirty="0">
                <a:solidFill>
                  <a:schemeClr val="accent1">
                    <a:lumMod val="50000"/>
                  </a:schemeClr>
                </a:solidFill>
                <a:latin typeface="Verdana" panose="020B0604030504040204" pitchFamily="34" charset="0"/>
                <a:cs typeface="Times New Roman" panose="02020603050405020304" pitchFamily="18" charset="0"/>
              </a:rPr>
              <a:t> !</a:t>
            </a:r>
          </a:p>
        </p:txBody>
      </p:sp>
      <p:pic>
        <p:nvPicPr>
          <p:cNvPr id="8" name="Image 7">
            <a:extLst>
              <a:ext uri="{FF2B5EF4-FFF2-40B4-BE49-F238E27FC236}">
                <a16:creationId xmlns:a16="http://schemas.microsoft.com/office/drawing/2014/main" id="{6FBE7D3C-7FA3-4FDB-8DAB-5CBE846D9B6F}"/>
              </a:ext>
            </a:extLst>
          </p:cNvPr>
          <p:cNvPicPr>
            <a:picLocks noChangeAspect="1"/>
          </p:cNvPicPr>
          <p:nvPr/>
        </p:nvPicPr>
        <p:blipFill>
          <a:blip r:embed="rId6"/>
          <a:stretch>
            <a:fillRect/>
          </a:stretch>
        </p:blipFill>
        <p:spPr>
          <a:xfrm>
            <a:off x="7090466" y="3931123"/>
            <a:ext cx="705627" cy="443863"/>
          </a:xfrm>
          <a:prstGeom prst="rect">
            <a:avLst/>
          </a:prstGeom>
        </p:spPr>
      </p:pic>
      <p:pic>
        <p:nvPicPr>
          <p:cNvPr id="9" name="Image 8">
            <a:extLst>
              <a:ext uri="{FF2B5EF4-FFF2-40B4-BE49-F238E27FC236}">
                <a16:creationId xmlns:a16="http://schemas.microsoft.com/office/drawing/2014/main" id="{DFC3A264-A231-4E04-899E-1FC7F622C5BD}"/>
              </a:ext>
            </a:extLst>
          </p:cNvPr>
          <p:cNvPicPr>
            <a:picLocks noChangeAspect="1"/>
          </p:cNvPicPr>
          <p:nvPr/>
        </p:nvPicPr>
        <p:blipFill>
          <a:blip r:embed="rId7"/>
          <a:stretch>
            <a:fillRect/>
          </a:stretch>
        </p:blipFill>
        <p:spPr>
          <a:xfrm>
            <a:off x="7986733" y="3922949"/>
            <a:ext cx="452417" cy="452417"/>
          </a:xfrm>
          <a:prstGeom prst="rect">
            <a:avLst/>
          </a:prstGeom>
        </p:spPr>
      </p:pic>
      <p:pic>
        <p:nvPicPr>
          <p:cNvPr id="11" name="Image 10">
            <a:extLst>
              <a:ext uri="{FF2B5EF4-FFF2-40B4-BE49-F238E27FC236}">
                <a16:creationId xmlns:a16="http://schemas.microsoft.com/office/drawing/2014/main" id="{6355AE5C-8A13-46BD-956B-2596960CD9C3}"/>
              </a:ext>
            </a:extLst>
          </p:cNvPr>
          <p:cNvPicPr>
            <a:picLocks noChangeAspect="1"/>
          </p:cNvPicPr>
          <p:nvPr/>
        </p:nvPicPr>
        <p:blipFill>
          <a:blip r:embed="rId8"/>
          <a:stretch>
            <a:fillRect/>
          </a:stretch>
        </p:blipFill>
        <p:spPr>
          <a:xfrm>
            <a:off x="6480861" y="3950171"/>
            <a:ext cx="436953" cy="424815"/>
          </a:xfrm>
          <a:prstGeom prst="rect">
            <a:avLst/>
          </a:prstGeom>
        </p:spPr>
      </p:pic>
      <p:pic>
        <p:nvPicPr>
          <p:cNvPr id="16" name="Image 15">
            <a:extLst>
              <a:ext uri="{FF2B5EF4-FFF2-40B4-BE49-F238E27FC236}">
                <a16:creationId xmlns:a16="http://schemas.microsoft.com/office/drawing/2014/main" id="{DBBFC627-80A5-405D-9E66-04AACE9B57D9}"/>
              </a:ext>
            </a:extLst>
          </p:cNvPr>
          <p:cNvPicPr>
            <a:picLocks noChangeAspect="1"/>
          </p:cNvPicPr>
          <p:nvPr/>
        </p:nvPicPr>
        <p:blipFill>
          <a:blip r:embed="rId9"/>
          <a:stretch>
            <a:fillRect/>
          </a:stretch>
        </p:blipFill>
        <p:spPr>
          <a:xfrm>
            <a:off x="8648171" y="3950170"/>
            <a:ext cx="452417" cy="402149"/>
          </a:xfrm>
          <a:prstGeom prst="rect">
            <a:avLst/>
          </a:prstGeom>
        </p:spPr>
      </p:pic>
      <p:pic>
        <p:nvPicPr>
          <p:cNvPr id="17" name="Image 16">
            <a:extLst>
              <a:ext uri="{FF2B5EF4-FFF2-40B4-BE49-F238E27FC236}">
                <a16:creationId xmlns:a16="http://schemas.microsoft.com/office/drawing/2014/main" id="{4EE6AE25-E2D4-46E6-8738-D1861DBEDDC4}"/>
              </a:ext>
            </a:extLst>
          </p:cNvPr>
          <p:cNvPicPr>
            <a:picLocks noChangeAspect="1"/>
          </p:cNvPicPr>
          <p:nvPr/>
        </p:nvPicPr>
        <p:blipFill>
          <a:blip r:embed="rId10"/>
          <a:stretch>
            <a:fillRect/>
          </a:stretch>
        </p:blipFill>
        <p:spPr>
          <a:xfrm>
            <a:off x="9309609" y="3922056"/>
            <a:ext cx="755868" cy="430263"/>
          </a:xfrm>
          <a:prstGeom prst="rect">
            <a:avLst/>
          </a:prstGeom>
        </p:spPr>
      </p:pic>
      <p:pic>
        <p:nvPicPr>
          <p:cNvPr id="18" name="Image 17">
            <a:extLst>
              <a:ext uri="{FF2B5EF4-FFF2-40B4-BE49-F238E27FC236}">
                <a16:creationId xmlns:a16="http://schemas.microsoft.com/office/drawing/2014/main" id="{F8535FC4-EBE9-4DDA-9D8D-111D2ED1EEF9}"/>
              </a:ext>
            </a:extLst>
          </p:cNvPr>
          <p:cNvPicPr>
            <a:picLocks noChangeAspect="1"/>
          </p:cNvPicPr>
          <p:nvPr/>
        </p:nvPicPr>
        <p:blipFill>
          <a:blip r:embed="rId11"/>
          <a:stretch>
            <a:fillRect/>
          </a:stretch>
        </p:blipFill>
        <p:spPr>
          <a:xfrm>
            <a:off x="10247918" y="3931123"/>
            <a:ext cx="912593" cy="421196"/>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991225" y="1190625"/>
            <a:ext cx="4848410" cy="4695270"/>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34CA9C5-C623-4B43-806B-5D1DD43A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3" y="2777312"/>
            <a:ext cx="5329721" cy="513708"/>
          </a:xfrm>
          <a:prstGeom prst="rect">
            <a:avLst/>
          </a:prstGeom>
        </p:spPr>
      </p:pic>
      <p:sp>
        <p:nvSpPr>
          <p:cNvPr id="13" name="ZoneTexte 12">
            <a:extLst>
              <a:ext uri="{FF2B5EF4-FFF2-40B4-BE49-F238E27FC236}">
                <a16:creationId xmlns:a16="http://schemas.microsoft.com/office/drawing/2014/main" id="{DEBD3F88-8D1D-49B8-80C6-E97C337E7BD3}"/>
              </a:ext>
            </a:extLst>
          </p:cNvPr>
          <p:cNvSpPr txBox="1"/>
          <p:nvPr/>
        </p:nvSpPr>
        <p:spPr>
          <a:xfrm>
            <a:off x="665377" y="2313414"/>
            <a:ext cx="579119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Crée-moi une collection de sacs !</a:t>
            </a:r>
          </a:p>
        </p:txBody>
      </p:sp>
      <p:pic>
        <p:nvPicPr>
          <p:cNvPr id="5" name="Image 4">
            <a:extLst>
              <a:ext uri="{FF2B5EF4-FFF2-40B4-BE49-F238E27FC236}">
                <a16:creationId xmlns:a16="http://schemas.microsoft.com/office/drawing/2014/main" id="{AE6B8086-43CC-46B4-94CA-A530AC52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92" y="4683137"/>
            <a:ext cx="5358358" cy="630395"/>
          </a:xfrm>
          <a:prstGeom prst="rect">
            <a:avLst/>
          </a:prstGeom>
        </p:spPr>
      </p:pic>
      <p:sp>
        <p:nvSpPr>
          <p:cNvPr id="14" name="ZoneTexte 13">
            <a:extLst>
              <a:ext uri="{FF2B5EF4-FFF2-40B4-BE49-F238E27FC236}">
                <a16:creationId xmlns:a16="http://schemas.microsoft.com/office/drawing/2014/main" id="{48146793-E012-4A61-B685-02B0087ED3C3}"/>
              </a:ext>
            </a:extLst>
          </p:cNvPr>
          <p:cNvSpPr txBox="1"/>
          <p:nvPr/>
        </p:nvSpPr>
        <p:spPr>
          <a:xfrm>
            <a:off x="5817844" y="3746230"/>
            <a:ext cx="5791198"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la gamme de vêtement que tu peux créer !</a:t>
            </a:r>
          </a:p>
        </p:txBody>
      </p:sp>
    </p:spTree>
    <p:extLst>
      <p:ext uri="{BB962C8B-B14F-4D97-AF65-F5344CB8AC3E}">
        <p14:creationId xmlns:p14="http://schemas.microsoft.com/office/powerpoint/2010/main" val="269138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471F167-6FCB-448C-9B8C-1CDF43AA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4815015"/>
            <a:ext cx="9696450" cy="490960"/>
          </a:xfrm>
          <a:prstGeom prst="rect">
            <a:avLst/>
          </a:prstGeom>
        </p:spPr>
      </p:pic>
      <p:pic>
        <p:nvPicPr>
          <p:cNvPr id="5" name="Image 4">
            <a:extLst>
              <a:ext uri="{FF2B5EF4-FFF2-40B4-BE49-F238E27FC236}">
                <a16:creationId xmlns:a16="http://schemas.microsoft.com/office/drawing/2014/main" id="{16BB7AA7-5154-494E-9B6C-97821E9296D7}"/>
              </a:ext>
            </a:extLst>
          </p:cNvPr>
          <p:cNvPicPr>
            <a:picLocks noChangeAspect="1"/>
          </p:cNvPicPr>
          <p:nvPr/>
        </p:nvPicPr>
        <p:blipFill>
          <a:blip r:embed="rId3"/>
          <a:stretch>
            <a:fillRect/>
          </a:stretch>
        </p:blipFill>
        <p:spPr>
          <a:xfrm>
            <a:off x="918527" y="1552025"/>
            <a:ext cx="10492033" cy="1841274"/>
          </a:xfrm>
          <a:prstGeom prst="rect">
            <a:avLst/>
          </a:prstGeom>
        </p:spPr>
      </p:pic>
      <p:sp>
        <p:nvSpPr>
          <p:cNvPr id="12" name="ZoneTexte 11">
            <a:extLst>
              <a:ext uri="{FF2B5EF4-FFF2-40B4-BE49-F238E27FC236}">
                <a16:creationId xmlns:a16="http://schemas.microsoft.com/office/drawing/2014/main" id="{14C910D0-C512-403E-88E3-E7BD54FF86D1}"/>
              </a:ext>
            </a:extLst>
          </p:cNvPr>
          <p:cNvSpPr txBox="1"/>
          <p:nvPr/>
        </p:nvSpPr>
        <p:spPr>
          <a:xfrm>
            <a:off x="1125226" y="4058995"/>
            <a:ext cx="1036126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Transcris-moi l’adresse de la Polytech !</a:t>
            </a:r>
          </a:p>
        </p:txBody>
      </p:sp>
    </p:spTree>
    <p:extLst>
      <p:ext uri="{BB962C8B-B14F-4D97-AF65-F5344CB8AC3E}">
        <p14:creationId xmlns:p14="http://schemas.microsoft.com/office/powerpoint/2010/main" val="4461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304800" y="118283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Dataset 1  – </a:t>
            </a:r>
            <a:r>
              <a:rPr lang="fr-FR" sz="1000" dirty="0" err="1">
                <a:solidFill>
                  <a:schemeClr val="accent1">
                    <a:lumMod val="50000"/>
                  </a:schemeClr>
                </a:solidFill>
              </a:rPr>
              <a:t>batch_size</a:t>
            </a:r>
            <a:r>
              <a:rPr lang="fr-FR" sz="1000" dirty="0">
                <a:solidFill>
                  <a:schemeClr val="accent1">
                    <a:lumMod val="50000"/>
                  </a:schemeClr>
                </a:solidFill>
              </a:rPr>
              <a:t>=64 | </a:t>
            </a:r>
            <a:r>
              <a:rPr lang="fr-FR" sz="1000" dirty="0" err="1">
                <a:solidFill>
                  <a:schemeClr val="accent1">
                    <a:lumMod val="50000"/>
                  </a:schemeClr>
                </a:solidFill>
              </a:rPr>
              <a:t>latent_dim</a:t>
            </a:r>
            <a:r>
              <a:rPr lang="fr-FR" sz="1000" dirty="0">
                <a:solidFill>
                  <a:schemeClr val="accent1">
                    <a:lumMod val="50000"/>
                  </a:schemeClr>
                </a:solidFill>
              </a:rPr>
              <a:t>=100 | </a:t>
            </a:r>
            <a:r>
              <a:rPr lang="fr-FR" sz="1000" dirty="0" err="1">
                <a:solidFill>
                  <a:schemeClr val="accent1">
                    <a:lumMod val="50000"/>
                  </a:schemeClr>
                </a:solidFill>
              </a:rPr>
              <a:t>lr</a:t>
            </a:r>
            <a:r>
              <a:rPr lang="fr-FR" sz="1000" dirty="0">
                <a:solidFill>
                  <a:schemeClr val="accent1">
                    <a:lumMod val="50000"/>
                  </a:schemeClr>
                </a:solidFill>
              </a:rPr>
              <a:t>=0.0002 | </a:t>
            </a:r>
            <a:r>
              <a:rPr lang="fr-FR" sz="1000" dirty="0" err="1">
                <a:solidFill>
                  <a:schemeClr val="accent1">
                    <a:lumMod val="50000"/>
                  </a:schemeClr>
                </a:solidFill>
              </a:rPr>
              <a:t>Epoch</a:t>
            </a:r>
            <a:r>
              <a:rPr lang="fr-FR" sz="1000" dirty="0">
                <a:solidFill>
                  <a:schemeClr val="accent1">
                    <a:lumMod val="50000"/>
                  </a:schemeClr>
                </a:solidFill>
              </a:rPr>
              <a:t> : 100 | </a:t>
            </a:r>
            <a:r>
              <a:rPr lang="fr-FR" sz="1000" dirty="0" err="1">
                <a:solidFill>
                  <a:schemeClr val="accent1">
                    <a:lumMod val="50000"/>
                  </a:schemeClr>
                </a:solidFill>
              </a:rPr>
              <a:t>img_size</a:t>
            </a:r>
            <a:r>
              <a:rPr lang="fr-FR" sz="1000" dirty="0">
                <a:solidFill>
                  <a:schemeClr val="accent1">
                    <a:lumMod val="50000"/>
                  </a:schemeClr>
                </a:solidFill>
              </a:rPr>
              <a:t>=96 du 2019_08_07-21_59</a:t>
            </a:r>
            <a:endParaRPr lang="fr-BE" sz="1000"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1670630"/>
            <a:ext cx="11486707" cy="3516740"/>
          </a:xfrm>
          <a:prstGeom prst="rect">
            <a:avLst/>
          </a:prstGeom>
        </p:spPr>
      </p:pic>
      <p:sp>
        <p:nvSpPr>
          <p:cNvPr id="11" name="Titre 3">
            <a:extLst>
              <a:ext uri="{FF2B5EF4-FFF2-40B4-BE49-F238E27FC236}">
                <a16:creationId xmlns:a16="http://schemas.microsoft.com/office/drawing/2014/main" id="{1A607ED0-E15B-4BA4-A2B7-52324A84B9A9}"/>
              </a:ext>
            </a:extLst>
          </p:cNvPr>
          <p:cNvSpPr txBox="1">
            <a:spLocks/>
          </p:cNvSpPr>
          <p:nvPr/>
        </p:nvSpPr>
        <p:spPr>
          <a:xfrm>
            <a:off x="908901" y="4709938"/>
            <a:ext cx="8976049"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crée de très bonne imitation </a:t>
            </a:r>
          </a:p>
        </p:txBody>
      </p:sp>
    </p:spTree>
    <p:extLst>
      <p:ext uri="{BB962C8B-B14F-4D97-AF65-F5344CB8AC3E}">
        <p14:creationId xmlns:p14="http://schemas.microsoft.com/office/powerpoint/2010/main" val="366686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39</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781439" y="1287520"/>
            <a:ext cx="10872138" cy="4014328"/>
          </a:xfrm>
          <a:prstGeom prst="rect">
            <a:avLst/>
          </a:prstGeom>
        </p:spPr>
      </p:pic>
      <p:sp>
        <p:nvSpPr>
          <p:cNvPr id="10" name="Titre 3">
            <a:extLst>
              <a:ext uri="{FF2B5EF4-FFF2-40B4-BE49-F238E27FC236}">
                <a16:creationId xmlns:a16="http://schemas.microsoft.com/office/drawing/2014/main" id="{F23F6447-DD5B-4C60-9402-4879BCF17B26}"/>
              </a:ext>
            </a:extLst>
          </p:cNvPr>
          <p:cNvSpPr txBox="1">
            <a:spLocks/>
          </p:cNvSpPr>
          <p:nvPr/>
        </p:nvSpPr>
        <p:spPr>
          <a:xfrm>
            <a:off x="1153997" y="4749390"/>
            <a:ext cx="10629122"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ne sais pas trompé le discriminateur</a:t>
            </a:r>
          </a:p>
        </p:txBody>
      </p:sp>
    </p:spTree>
    <p:extLst>
      <p:ext uri="{BB962C8B-B14F-4D97-AF65-F5344CB8AC3E}">
        <p14:creationId xmlns:p14="http://schemas.microsoft.com/office/powerpoint/2010/main" val="33075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Collaboration avec la machine dans la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créativité</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(imitation).</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Comment interagir par la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vision</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et le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langage</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 </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Lui p</a:t>
            </a:r>
            <a:r>
              <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roposer de </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jeux d’images	 	L’informer de nos besoins</a:t>
            </a:r>
            <a:endPar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Flèche : droite 1">
            <a:extLst>
              <a:ext uri="{FF2B5EF4-FFF2-40B4-BE49-F238E27FC236}">
                <a16:creationId xmlns:a16="http://schemas.microsoft.com/office/drawing/2014/main" id="{E82357F5-6927-46F8-91D1-7B5748104912}"/>
              </a:ext>
            </a:extLst>
          </p:cNvPr>
          <p:cNvSpPr/>
          <p:nvPr/>
        </p:nvSpPr>
        <p:spPr>
          <a:xfrm rot="8897059">
            <a:off x="4182705" y="4105954"/>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Flèche : droite 11">
            <a:extLst>
              <a:ext uri="{FF2B5EF4-FFF2-40B4-BE49-F238E27FC236}">
                <a16:creationId xmlns:a16="http://schemas.microsoft.com/office/drawing/2014/main" id="{E5098601-1646-48DB-904B-ABA0336E53D3}"/>
              </a:ext>
            </a:extLst>
          </p:cNvPr>
          <p:cNvSpPr/>
          <p:nvPr/>
        </p:nvSpPr>
        <p:spPr>
          <a:xfrm rot="1564920">
            <a:off x="7296611" y="4105953"/>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9999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Plateforme complète</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Enorme potentiel des l’IA</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Travail passionnant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Perceptives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Augmentation de la résolution des images</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Nouvelles sources : vidéos, voix…</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Amélioration du réseau</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neurone biologiques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xmlns:a14="http://schemas.microsoft.com/office/drawing/2010/main">
        <mc:Choice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82F7359-B36B-4413-A5F0-F52F257F4C03}"/>
                  </a:ext>
                </a:extLst>
              </p:cNvPr>
              <p:cNvSpPr txBox="1"/>
              <p:nvPr/>
            </p:nvSpPr>
            <p:spPr>
              <a:xfrm>
                <a:off x="7854820" y="4881601"/>
                <a:ext cx="4095673" cy="369332"/>
              </a:xfrm>
              <a:prstGeom prst="rect">
                <a:avLst/>
              </a:prstGeom>
              <a:noFill/>
            </p:spPr>
            <p:txBody>
              <a:bodyPr wrap="none" lIns="0" tIns="0" rIns="0" bIns="0" rtlCol="0">
                <a:spAutoFit/>
              </a:bodyPr>
              <a:lstStyle/>
              <a:p>
                <a14:m>
                  <m:oMath xmlns:m="http://schemas.openxmlformats.org/officeDocument/2006/math">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𝜎</m:t>
                    </m:r>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 </m:t>
                    </m:r>
                  </m:oMath>
                </a14:m>
                <a:r>
                  <a:rPr lang="fr-BE"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linéaire ou non linéaire</a:t>
                </a:r>
              </a:p>
            </p:txBody>
          </p:sp>
        </mc:Choice>
        <mc:Fallback xmlns="">
          <p:sp>
            <p:nvSpPr>
              <p:cNvPr id="2" name="ZoneTexte 1">
                <a:extLst>
                  <a:ext uri="{FF2B5EF4-FFF2-40B4-BE49-F238E27FC236}">
                    <a16:creationId xmlns:a16="http://schemas.microsoft.com/office/drawing/2014/main" id="{982F7359-B36B-4413-A5F0-F52F257F4C03}"/>
                  </a:ext>
                </a:extLst>
              </p:cNvPr>
              <p:cNvSpPr txBox="1">
                <a:spLocks noRot="1" noChangeAspect="1" noMove="1" noResize="1" noEditPoints="1" noAdjustHandles="1" noChangeArrowheads="1" noChangeShapeType="1" noTextEdit="1"/>
              </p:cNvSpPr>
              <p:nvPr/>
            </p:nvSpPr>
            <p:spPr>
              <a:xfrm>
                <a:off x="7854820" y="4881601"/>
                <a:ext cx="4095673" cy="369332"/>
              </a:xfrm>
              <a:prstGeom prst="rect">
                <a:avLst/>
              </a:prstGeom>
              <a:blipFill>
                <a:blip r:embed="rId5"/>
                <a:stretch>
                  <a:fillRect l="-1937" t="-28333" r="-4173" b="-48333"/>
                </a:stretch>
              </a:blipFill>
            </p:spPr>
            <p:txBody>
              <a:bodyPr/>
              <a:lstStyle/>
              <a:p>
                <a:r>
                  <a:rPr lang="fr-BE">
                    <a:noFill/>
                  </a:rPr>
                  <a:t> </a:t>
                </a:r>
              </a:p>
            </p:txBody>
          </p:sp>
        </mc:Fallback>
      </mc:AlternateContent>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2958398" y="1806990"/>
            <a:ext cx="6489040" cy="3778679"/>
          </a:xfrm>
          <a:prstGeom prst="rect">
            <a:avLst/>
          </a:prstGeom>
        </p:spPr>
      </p:pic>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non linéaire</a:t>
            </a:r>
          </a:p>
        </p:txBody>
      </p:sp>
      <p:pic>
        <p:nvPicPr>
          <p:cNvPr id="13" name="Image 12">
            <a:extLst>
              <a:ext uri="{FF2B5EF4-FFF2-40B4-BE49-F238E27FC236}">
                <a16:creationId xmlns:a16="http://schemas.microsoft.com/office/drawing/2014/main" id="{45EB4AC6-7A8A-4C6C-BAC2-EFE8488AEB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1514" y="3080713"/>
            <a:ext cx="4865352" cy="2351519"/>
          </a:xfrm>
          <a:prstGeom prst="rect">
            <a:avLst/>
          </a:prstGeom>
          <a:noFill/>
          <a:ln>
            <a:noFill/>
          </a:ln>
        </p:spPr>
      </p:pic>
      <p:sp>
        <p:nvSpPr>
          <p:cNvPr id="14" name="ZoneTexte 13">
            <a:extLst>
              <a:ext uri="{FF2B5EF4-FFF2-40B4-BE49-F238E27FC236}">
                <a16:creationId xmlns:a16="http://schemas.microsoft.com/office/drawing/2014/main" id="{F867AB9D-E5F9-445A-9FFA-7565F8CD9961}"/>
              </a:ext>
            </a:extLst>
          </p:cNvPr>
          <p:cNvSpPr txBox="1"/>
          <p:nvPr/>
        </p:nvSpPr>
        <p:spPr>
          <a:xfrm>
            <a:off x="5545722" y="2483462"/>
            <a:ext cx="6646277" cy="584775"/>
          </a:xfrm>
          <a:prstGeom prst="rect">
            <a:avLst/>
          </a:prstGeom>
          <a:noFill/>
        </p:spPr>
        <p:txBody>
          <a:bodyPr wrap="square" rtlCol="0">
            <a:spAutoFit/>
          </a:bodyPr>
          <a:lstStyle/>
          <a:p>
            <a:r>
              <a:rPr lang="fr-BE" sz="3200" dirty="0" err="1">
                <a:solidFill>
                  <a:schemeClr val="accent1">
                    <a:lumMod val="50000"/>
                  </a:schemeClr>
                </a:solidFill>
              </a:rPr>
              <a:t>LeakyReLU</a:t>
            </a:r>
            <a:r>
              <a:rPr lang="fr-BE" sz="3200" dirty="0">
                <a:solidFill>
                  <a:schemeClr val="accent1">
                    <a:lumMod val="50000"/>
                  </a:schemeClr>
                </a:solidFill>
              </a:rPr>
              <a:t> (</a:t>
            </a:r>
            <a:r>
              <a:rPr lang="fr-BE" sz="3200" dirty="0" err="1">
                <a:solidFill>
                  <a:schemeClr val="accent1">
                    <a:lumMod val="50000"/>
                  </a:schemeClr>
                </a:solidFill>
              </a:rPr>
              <a:t>Leaky</a:t>
            </a:r>
            <a:r>
              <a:rPr lang="fr-BE" sz="3200" dirty="0">
                <a:solidFill>
                  <a:schemeClr val="accent1">
                    <a:lumMod val="50000"/>
                  </a:schemeClr>
                </a:solidFill>
              </a:rPr>
              <a:t> Rectifier </a:t>
            </a:r>
            <a:r>
              <a:rPr lang="fr-BE" sz="3200" dirty="0" err="1">
                <a:solidFill>
                  <a:schemeClr val="accent1">
                    <a:lumMod val="50000"/>
                  </a:schemeClr>
                </a:solidFill>
              </a:rPr>
              <a:t>Linear</a:t>
            </a:r>
            <a:r>
              <a:rPr lang="fr-BE" sz="3200" dirty="0">
                <a:solidFill>
                  <a:schemeClr val="accent1">
                    <a:lumMod val="50000"/>
                  </a:schemeClr>
                </a:solidFill>
              </a:rPr>
              <a:t> Unit)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5946766" y="4580802"/>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5946766" y="4580802"/>
                <a:ext cx="4047262" cy="523220"/>
              </a:xfrm>
              <a:prstGeom prst="rect">
                <a:avLst/>
              </a:prstGeom>
              <a:blipFill>
                <a:blip r:embed="rId4"/>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5"/>
          <a:stretch>
            <a:fillRect/>
          </a:stretch>
        </p:blipFill>
        <p:spPr>
          <a:xfrm>
            <a:off x="355173" y="3064341"/>
            <a:ext cx="3709253" cy="2462946"/>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157065" y="2495939"/>
            <a:ext cx="4473355" cy="584775"/>
          </a:xfrm>
          <a:prstGeom prst="rect">
            <a:avLst/>
          </a:prstGeom>
          <a:noFill/>
        </p:spPr>
        <p:txBody>
          <a:bodyPr wrap="square" rtlCol="0">
            <a:spAutoFit/>
          </a:bodyPr>
          <a:lstStyle/>
          <a:p>
            <a:r>
              <a:rPr lang="fr-BE" sz="3200" dirty="0">
                <a:solidFill>
                  <a:schemeClr val="accent1">
                    <a:lumMod val="50000"/>
                  </a:schemeClr>
                </a:solidFill>
              </a:rPr>
              <a:t>Tangente hyperbolique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807097" y="1182544"/>
            <a:ext cx="1159046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lvl="1" eaLnBrk="0" fontAlgn="base" hangingPunct="0">
              <a:spcBef>
                <a:spcPct val="0"/>
              </a:spcBef>
              <a:spcAft>
                <a:spcPct val="0"/>
              </a:spcAft>
            </a:pPr>
            <a:endParaRPr lang="fr-BE" sz="1000" dirty="0">
              <a:solidFill>
                <a:schemeClr val="accent1">
                  <a:lumMod val="50000"/>
                </a:schemeClr>
              </a:solidFill>
              <a:latin typeface="Verdana" panose="020B0604030504040204" pitchFamily="34" charset="0"/>
              <a:cs typeface="Times New Roman" panose="02020603050405020304" pitchFamily="18" charset="0"/>
            </a:endParaRPr>
          </a:p>
          <a:p>
            <a:r>
              <a:rPr lang="fr-BE" dirty="0">
                <a:solidFill>
                  <a:schemeClr val="accent1">
                    <a:lumMod val="50000"/>
                  </a:schemeClr>
                </a:solidFill>
                <a:latin typeface="Verdana" panose="020B0604030504040204" pitchFamily="34" charset="0"/>
                <a:cs typeface="Times New Roman" panose="02020603050405020304" pitchFamily="18" charset="0"/>
              </a:rPr>
              <a:t>Feedforward ou Unidirectionnelle                 Back Propagation ou Rétropropagation du gradient</a:t>
            </a:r>
            <a:endParaRPr lang="fr-BE" dirty="0"/>
          </a:p>
          <a:p>
            <a:pPr eaLnBrk="0" fontAlgn="base" hangingPunct="0">
              <a:spcBef>
                <a:spcPct val="0"/>
              </a:spcBef>
              <a:spcAft>
                <a:spcPct val="0"/>
              </a:spcAft>
            </a:pPr>
            <a:r>
              <a:rPr lang="fr-BE" dirty="0">
                <a:solidFill>
                  <a:schemeClr val="accent1">
                    <a:lumMod val="50000"/>
                  </a:schemeClr>
                </a:solidFill>
                <a:latin typeface="Verdana" panose="020B0604030504040204" pitchFamily="34" charset="0"/>
                <a:cs typeface="Times New Roman" panose="02020603050405020304" pitchFamily="18" charset="0"/>
              </a:rPr>
              <a:t> 	</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807098" y="2164367"/>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588247" y="2173745"/>
            <a:ext cx="3970448" cy="2636063"/>
          </a:xfrm>
          <a:prstGeom prst="rect">
            <a:avLst/>
          </a:prstGeom>
        </p:spPr>
      </p:pic>
      <p:sp>
        <p:nvSpPr>
          <p:cNvPr id="3" name="Flèche : droite 2">
            <a:extLst>
              <a:ext uri="{FF2B5EF4-FFF2-40B4-BE49-F238E27FC236}">
                <a16:creationId xmlns:a16="http://schemas.microsoft.com/office/drawing/2014/main" id="{5D26380F-D144-4560-942A-EC8012B6BDEA}"/>
              </a:ext>
            </a:extLst>
          </p:cNvPr>
          <p:cNvSpPr/>
          <p:nvPr/>
        </p:nvSpPr>
        <p:spPr>
          <a:xfrm>
            <a:off x="1730812" y="30538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13" name="Flèche : droite 12">
            <a:extLst>
              <a:ext uri="{FF2B5EF4-FFF2-40B4-BE49-F238E27FC236}">
                <a16:creationId xmlns:a16="http://schemas.microsoft.com/office/drawing/2014/main" id="{34571FF9-DA39-432D-A18E-129D4479D662}"/>
              </a:ext>
            </a:extLst>
          </p:cNvPr>
          <p:cNvSpPr/>
          <p:nvPr/>
        </p:nvSpPr>
        <p:spPr>
          <a:xfrm>
            <a:off x="7504899" y="30270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9" name="Flèche : courbe vers le haut 8">
            <a:extLst>
              <a:ext uri="{FF2B5EF4-FFF2-40B4-BE49-F238E27FC236}">
                <a16:creationId xmlns:a16="http://schemas.microsoft.com/office/drawing/2014/main" id="{B3D9F14E-F3C2-4AC8-B7BB-E4FB5A791453}"/>
              </a:ext>
            </a:extLst>
          </p:cNvPr>
          <p:cNvSpPr/>
          <p:nvPr/>
        </p:nvSpPr>
        <p:spPr>
          <a:xfrm flipH="1">
            <a:off x="9010454" y="3587507"/>
            <a:ext cx="1140324" cy="541621"/>
          </a:xfrm>
          <a:prstGeom prst="curvedUpArrow">
            <a:avLst>
              <a:gd name="adj1" fmla="val 25000"/>
              <a:gd name="adj2" fmla="val 50000"/>
              <a:gd name="adj3" fmla="val 3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4" name="ZoneTexte 13">
            <a:extLst>
              <a:ext uri="{FF2B5EF4-FFF2-40B4-BE49-F238E27FC236}">
                <a16:creationId xmlns:a16="http://schemas.microsoft.com/office/drawing/2014/main" id="{A94DB714-F494-488B-969F-EBAE2EE2999C}"/>
              </a:ext>
            </a:extLst>
          </p:cNvPr>
          <p:cNvSpPr txBox="1"/>
          <p:nvPr/>
        </p:nvSpPr>
        <p:spPr>
          <a:xfrm>
            <a:off x="6588247" y="5093727"/>
            <a:ext cx="4263657"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Permet la minimisation de l’erreur</a:t>
            </a:r>
          </a:p>
          <a:p>
            <a:r>
              <a:rPr lang="fr-BE" dirty="0">
                <a:solidFill>
                  <a:schemeClr val="accent1">
                    <a:lumMod val="50000"/>
                  </a:schemeClr>
                </a:solidFill>
                <a:latin typeface="Verdana" panose="020B0604030504040204" pitchFamily="34" charset="0"/>
                <a:cs typeface="Times New Roman" panose="02020603050405020304" pitchFamily="18" charset="0"/>
              </a:rPr>
              <a:t>afin de converger vers l’optimum</a:t>
            </a:r>
            <a:endParaRPr lang="fr-BE" dirty="0"/>
          </a:p>
        </p:txBody>
      </p:sp>
    </p:spTree>
    <p:extLst>
      <p:ext uri="{BB962C8B-B14F-4D97-AF65-F5344CB8AC3E}">
        <p14:creationId xmlns:p14="http://schemas.microsoft.com/office/powerpoint/2010/main" val="10015568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3021</TotalTime>
  <Words>1883</Words>
  <Application>Microsoft Office PowerPoint</Application>
  <PresentationFormat>Grand écran</PresentationFormat>
  <Paragraphs>665</Paragraphs>
  <Slides>41</Slides>
  <Notes>16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Les réseaux de neurones génératifs</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algorithmes</vt:lpstr>
      <vt:lpstr>Les algorithmes</vt:lpstr>
      <vt:lpstr>Les algorithmes</vt:lpstr>
      <vt:lpstr>Les résultats</vt:lpstr>
      <vt:lpstr>Les résultats</vt:lpstr>
      <vt:lpstr>Les résultats</vt:lpstr>
      <vt:lpstr>Les résultats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119</cp:revision>
  <dcterms:created xsi:type="dcterms:W3CDTF">2019-08-25T11:36:50Z</dcterms:created>
  <dcterms:modified xsi:type="dcterms:W3CDTF">2019-08-29T11:57:55Z</dcterms:modified>
</cp:coreProperties>
</file>